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Default Extension="xx&amp;_nc_gid=yncCfWb4P92CAsDkK1FqKQ&amp;_nc_ss=7b2a8&amp;oh=00_AQLrlIR--jAKHAjXFXfn1GxlsiWlixtIUjfSriKaveW0dA&amp;oe=6AB33B30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5" r:id="rId1"/>
    <p:sldMasterId id="2147484066" r:id="rId2"/>
    <p:sldMasterId id="2147484079" r:id="rId3"/>
  </p:sldMasterIdLst>
  <p:notesMasterIdLst>
    <p:notesMasterId r:id="rId13"/>
  </p:notesMasterIdLst>
  <p:handoutMasterIdLst>
    <p:handoutMasterId r:id="rId14"/>
  </p:handoutMasterIdLst>
  <p:sldIdLst>
    <p:sldId id="904" r:id="rId4"/>
    <p:sldId id="980" r:id="rId5"/>
    <p:sldId id="955" r:id="rId6"/>
    <p:sldId id="998" r:id="rId7"/>
    <p:sldId id="982" r:id="rId8"/>
    <p:sldId id="975" r:id="rId9"/>
    <p:sldId id="999" r:id="rId10"/>
    <p:sldId id="1000" r:id="rId11"/>
    <p:sldId id="997" r:id="rId12"/>
  </p:sldIdLst>
  <p:sldSz cx="9144000" cy="6858000" type="screen4x3"/>
  <p:notesSz cx="7010400" cy="92964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312">
          <p15:clr>
            <a:srgbClr val="A4A3A4"/>
          </p15:clr>
        </p15:guide>
        <p15:guide id="3" orient="horz" pos="4032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rl-Martin Lindahl" initials="" lastIdx="1" clrIdx="0"/>
  <p:cmAuthor id="1" name="Whirlpool Corporation" initials="WC" lastIdx="2" clrIdx="1"/>
  <p:cmAuthor id="2" name="Anna J Utley" initials="" lastIdx="3" clrIdx="2"/>
  <p:cmAuthor id="3" name="Laura L Petee - Chriscinske" initials="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92F"/>
    <a:srgbClr val="E7E8EA"/>
    <a:srgbClr val="99CC00"/>
    <a:srgbClr val="BFBFBF"/>
    <a:srgbClr val="CCCC00"/>
    <a:srgbClr val="CBCDD2"/>
    <a:srgbClr val="D4D4D4"/>
    <a:srgbClr val="0C0C0C"/>
    <a:srgbClr val="D4B9A6"/>
    <a:srgbClr val="585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6" autoAdjust="0"/>
    <p:restoredTop sz="99017" autoAdjust="0"/>
  </p:normalViewPr>
  <p:slideViewPr>
    <p:cSldViewPr showGuides="1">
      <p:cViewPr varScale="1">
        <p:scale>
          <a:sx n="79" d="100"/>
          <a:sy n="79" d="100"/>
        </p:scale>
        <p:origin x="1757" y="72"/>
      </p:cViewPr>
      <p:guideLst>
        <p:guide orient="horz" pos="2160"/>
        <p:guide orient="horz" pos="3312"/>
        <p:guide orient="horz" pos="4032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17323-1CE2-4E03-8C7C-03F9B87E8752}" type="datetimeFigureOut">
              <a:rPr lang="en-US" smtClean="0"/>
              <a:pPr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36A98-50C6-4EBE-BFDB-15B1BBDD68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259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4820"/>
          </a:xfrm>
          <a:prstGeom prst="rect">
            <a:avLst/>
          </a:prstGeom>
        </p:spPr>
        <p:txBody>
          <a:bodyPr vert="horz" lIns="93156" tIns="46579" rIns="93156" bIns="465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56" tIns="46579" rIns="93156" bIns="465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B64579-8246-446F-86BB-280EB99E8763}" type="datetimeFigureOut">
              <a:rPr lang="en-US"/>
              <a:pPr>
                <a:defRPr/>
              </a:pPr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6" tIns="46579" rIns="93156" bIns="4657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56" tIns="46579" rIns="93156" bIns="4657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56" tIns="46579" rIns="93156" bIns="465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6" tIns="46579" rIns="93156" bIns="465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CAD60BE-772A-4F6C-B5B2-0809665BBC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54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95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66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513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184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293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458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2A9EF-8A8A-A612-E68A-92C066D14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A92EB4-DAF9-EFDE-6D9A-EA5F162A9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DFC06-1FEA-AD37-698B-BFB30F5E5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AF9ACC-C544-7770-4AD9-D1F3436D1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609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BCE84-5DFD-DE9B-C6E6-2EE724AAB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2A75C-5F42-E500-D139-2BCEAA94C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4770ED-231D-054A-AB2B-4C06DD2F89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76059-4536-1CB3-033E-125A0ABAE2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307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AD60BE-772A-4F6C-B5B2-0809665BBCC4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36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ext with Righ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62865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514600" y="5934456"/>
            <a:ext cx="4114800" cy="466344"/>
          </a:xfrm>
          <a:solidFill>
            <a:schemeClr val="accent6"/>
          </a:solidFill>
        </p:spPr>
        <p:txBody>
          <a:bodyPr anchor="ctr"/>
          <a:lstStyle>
            <a:lvl1pPr algn="ctr">
              <a:defRPr sz="1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7"/>
          </p:nvPr>
        </p:nvSpPr>
        <p:spPr>
          <a:xfrm>
            <a:off x="6858000" y="914400"/>
            <a:ext cx="1943100" cy="5486400"/>
          </a:xfrm>
        </p:spPr>
        <p:txBody>
          <a:bodyPr/>
          <a:lstStyle>
            <a:lvl1pPr marL="0" indent="0">
              <a:defRPr sz="16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P Section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59588" y="1371600"/>
            <a:ext cx="1943100" cy="1947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972300" y="1490663"/>
            <a:ext cx="1719263" cy="158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972300" y="2555875"/>
            <a:ext cx="1719263" cy="158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6858000" y="1609534"/>
            <a:ext cx="1947672" cy="804672"/>
          </a:xfrm>
        </p:spPr>
        <p:txBody>
          <a:bodyPr lIns="118872" rIns="118872" anchor="ctr"/>
          <a:lstStyle>
            <a:lvl1pPr marL="0" indent="0" algn="l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5"/>
          </p:nvPr>
        </p:nvSpPr>
        <p:spPr>
          <a:xfrm>
            <a:off x="6858000" y="2667190"/>
            <a:ext cx="1947672" cy="533400"/>
          </a:xfrm>
        </p:spPr>
        <p:txBody>
          <a:bodyPr lIns="118872" rIns="118872" anchor="ctr"/>
          <a:lstStyle>
            <a:lvl1pPr marL="0" indent="0" algn="l"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1371600"/>
            <a:ext cx="6286500" cy="1947672"/>
          </a:xfrm>
        </p:spPr>
        <p:txBody>
          <a:bodyPr anchor="ctr"/>
          <a:lstStyle>
            <a:lvl1pPr algn="r">
              <a:defRPr sz="28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ext with Headerbar and Lef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514600" y="1371600"/>
            <a:ext cx="62865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514600" y="914400"/>
            <a:ext cx="6286500" cy="320040"/>
          </a:xfrm>
          <a:solidFill>
            <a:schemeClr val="bg2"/>
          </a:solidFill>
        </p:spPr>
        <p:txBody>
          <a:bodyPr lIns="91440" r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15"/>
          <p:cNvSpPr>
            <a:spLocks noGrp="1"/>
          </p:cNvSpPr>
          <p:nvPr>
            <p:ph sz="quarter" idx="18"/>
          </p:nvPr>
        </p:nvSpPr>
        <p:spPr>
          <a:xfrm>
            <a:off x="342900" y="1371600"/>
            <a:ext cx="1943100" cy="5029200"/>
          </a:xfrm>
        </p:spPr>
        <p:txBody>
          <a:bodyPr/>
          <a:lstStyle>
            <a:lvl1pPr marL="0" indent="0">
              <a:defRPr sz="16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84582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P 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84582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WP 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84582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ext with Righ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62865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514600" y="5934456"/>
            <a:ext cx="4114800" cy="466344"/>
          </a:xfrm>
          <a:solidFill>
            <a:schemeClr val="accent6"/>
          </a:solidFill>
        </p:spPr>
        <p:txBody>
          <a:bodyPr anchor="ctr"/>
          <a:lstStyle>
            <a:lvl1pPr algn="ctr">
              <a:defRPr sz="1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7"/>
          </p:nvPr>
        </p:nvSpPr>
        <p:spPr>
          <a:xfrm>
            <a:off x="6858000" y="914400"/>
            <a:ext cx="1943100" cy="5486400"/>
          </a:xfrm>
        </p:spPr>
        <p:txBody>
          <a:bodyPr/>
          <a:lstStyle>
            <a:lvl1pPr marL="0" indent="0">
              <a:defRPr sz="16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474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P Section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59588" y="1371600"/>
            <a:ext cx="1943100" cy="1947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972300" y="1490663"/>
            <a:ext cx="1719263" cy="158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972300" y="2555875"/>
            <a:ext cx="1719263" cy="158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6858000" y="1609534"/>
            <a:ext cx="1947672" cy="804672"/>
          </a:xfrm>
        </p:spPr>
        <p:txBody>
          <a:bodyPr lIns="118872" rIns="118872" anchor="ctr"/>
          <a:lstStyle>
            <a:lvl1pPr marL="0" indent="0" algn="l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5"/>
          </p:nvPr>
        </p:nvSpPr>
        <p:spPr>
          <a:xfrm>
            <a:off x="6858000" y="2667190"/>
            <a:ext cx="1947672" cy="533400"/>
          </a:xfrm>
        </p:spPr>
        <p:txBody>
          <a:bodyPr lIns="118872" rIns="118872" anchor="ctr"/>
          <a:lstStyle>
            <a:lvl1pPr marL="0" indent="0" algn="l"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1371600"/>
            <a:ext cx="6286500" cy="1947672"/>
          </a:xfrm>
        </p:spPr>
        <p:txBody>
          <a:bodyPr anchor="ctr"/>
          <a:lstStyle>
            <a:lvl1pPr algn="r">
              <a:defRPr sz="28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342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ext with Headerbar and Lef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514600" y="1371600"/>
            <a:ext cx="62865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514600" y="914400"/>
            <a:ext cx="6286500" cy="320040"/>
          </a:xfrm>
          <a:solidFill>
            <a:schemeClr val="bg2"/>
          </a:solidFill>
        </p:spPr>
        <p:txBody>
          <a:bodyPr lIns="91440" r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15"/>
          <p:cNvSpPr>
            <a:spLocks noGrp="1"/>
          </p:cNvSpPr>
          <p:nvPr>
            <p:ph sz="quarter" idx="18"/>
          </p:nvPr>
        </p:nvSpPr>
        <p:spPr>
          <a:xfrm>
            <a:off x="342900" y="1371600"/>
            <a:ext cx="1943100" cy="5029200"/>
          </a:xfrm>
        </p:spPr>
        <p:txBody>
          <a:bodyPr/>
          <a:lstStyle>
            <a:lvl1pPr marL="0" indent="0">
              <a:defRPr sz="16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39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84582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P 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84582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 descr="Z:\CPD\Graphics Studio\WPGS_StandardsDocuments\WPGS_PowerPoint\AMC_2010_1025\Logos_Badges_BrandSpecific\PREP\Small logos\WP_new_s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4963" y="0"/>
            <a:ext cx="1189037" cy="639762"/>
          </a:xfrm>
          <a:prstGeom prst="rect">
            <a:avLst/>
          </a:prstGeom>
          <a:noFill/>
        </p:spPr>
      </p:pic>
      <p:pic>
        <p:nvPicPr>
          <p:cNvPr id="6" name="Picture 2" descr="www.greenvilledrive.com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8" b="35766"/>
          <a:stretch/>
        </p:blipFill>
        <p:spPr bwMode="auto">
          <a:xfrm>
            <a:off x="7543799" y="17462"/>
            <a:ext cx="1513583" cy="8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66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ext with Righ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62865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514600" y="5934456"/>
            <a:ext cx="4114800" cy="466344"/>
          </a:xfrm>
          <a:solidFill>
            <a:schemeClr val="accent6"/>
          </a:solidFill>
        </p:spPr>
        <p:txBody>
          <a:bodyPr anchor="ctr"/>
          <a:lstStyle>
            <a:lvl1pPr algn="ctr">
              <a:defRPr sz="18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7"/>
          </p:nvPr>
        </p:nvSpPr>
        <p:spPr>
          <a:xfrm>
            <a:off x="6858000" y="914400"/>
            <a:ext cx="1943100" cy="5486400"/>
          </a:xfrm>
        </p:spPr>
        <p:txBody>
          <a:bodyPr/>
          <a:lstStyle>
            <a:lvl1pPr marL="0" indent="0">
              <a:defRPr sz="16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2671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P Section 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59588" y="1371600"/>
            <a:ext cx="1943100" cy="1947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sym typeface="Arial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972300" y="1490663"/>
            <a:ext cx="1719263" cy="158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972300" y="2555875"/>
            <a:ext cx="1719263" cy="158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6858000" y="1609534"/>
            <a:ext cx="1947672" cy="804672"/>
          </a:xfrm>
        </p:spPr>
        <p:txBody>
          <a:bodyPr lIns="118872" rIns="118872" anchor="ctr"/>
          <a:lstStyle>
            <a:lvl1pPr marL="0" indent="0" algn="l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5"/>
          </p:nvPr>
        </p:nvSpPr>
        <p:spPr>
          <a:xfrm>
            <a:off x="6858000" y="2667190"/>
            <a:ext cx="1947672" cy="533400"/>
          </a:xfrm>
        </p:spPr>
        <p:txBody>
          <a:bodyPr lIns="118872" rIns="118872" anchor="ctr"/>
          <a:lstStyle>
            <a:lvl1pPr marL="0" indent="0" algn="l"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1371600"/>
            <a:ext cx="6286500" cy="1947672"/>
          </a:xfrm>
        </p:spPr>
        <p:txBody>
          <a:bodyPr anchor="ctr"/>
          <a:lstStyle>
            <a:lvl1pPr algn="r">
              <a:defRPr sz="28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673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ext with Headerbar and Lef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514600" y="1371600"/>
            <a:ext cx="62865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514600" y="914400"/>
            <a:ext cx="6286500" cy="320040"/>
          </a:xfrm>
          <a:solidFill>
            <a:schemeClr val="bg2"/>
          </a:solidFill>
        </p:spPr>
        <p:txBody>
          <a:bodyPr lIns="91440" r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15"/>
          <p:cNvSpPr>
            <a:spLocks noGrp="1"/>
          </p:cNvSpPr>
          <p:nvPr>
            <p:ph sz="quarter" idx="18"/>
          </p:nvPr>
        </p:nvSpPr>
        <p:spPr>
          <a:xfrm>
            <a:off x="342900" y="1371600"/>
            <a:ext cx="1943100" cy="5029200"/>
          </a:xfrm>
        </p:spPr>
        <p:txBody>
          <a:bodyPr/>
          <a:lstStyle>
            <a:lvl1pPr marL="0" indent="0">
              <a:defRPr sz="16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8320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P 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84582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98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P Title and Content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16"/>
          </p:nvPr>
        </p:nvSpPr>
        <p:spPr>
          <a:xfrm>
            <a:off x="342900" y="914400"/>
            <a:ext cx="8458200" cy="548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74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28600"/>
            <a:ext cx="7543800" cy="3476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9144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42900" y="227013"/>
            <a:ext cx="7543800" cy="1587"/>
          </a:xfrm>
          <a:prstGeom prst="line">
            <a:avLst/>
          </a:prstGeom>
          <a:ln w="635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76456" y="6587480"/>
            <a:ext cx="36004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Font typeface="Wingdings" pitchFamily="2" charset="2"/>
              <a:buNone/>
            </a:pPr>
            <a:fld id="{9FE48B88-280E-4B38-B2EE-88293171436B}" type="slidenum">
              <a:rPr lang="en-US" sz="1000" smtClean="0">
                <a:solidFill>
                  <a:srgbClr val="FFFFFF">
                    <a:lumMod val="50000"/>
                  </a:srgbClr>
                </a:solidFill>
                <a:latin typeface="Calibri"/>
              </a:rPr>
              <a:pPr>
                <a:buFont typeface="Wingdings" pitchFamily="2" charset="2"/>
                <a:buNone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6456" y="6587480"/>
            <a:ext cx="36004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Font typeface="Wingdings" pitchFamily="2" charset="2"/>
              <a:buNone/>
            </a:pPr>
            <a:fld id="{9FE48B88-280E-4B38-B2EE-88293171436B}" type="slidenum">
              <a:rPr lang="en-US" sz="1000" smtClean="0">
                <a:solidFill>
                  <a:srgbClr val="FFFFFF">
                    <a:lumMod val="50000"/>
                  </a:srgbClr>
                </a:solidFill>
                <a:latin typeface="Calibri"/>
              </a:rPr>
              <a:pPr>
                <a:buFont typeface="Wingdings" pitchFamily="2" charset="2"/>
                <a:buNone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12" r:id="rId2"/>
    <p:sldLayoutId id="2147484015" r:id="rId3"/>
    <p:sldLayoutId id="2147484032" r:id="rId4"/>
    <p:sldLayoutId id="2147484059" r:id="rId5"/>
    <p:sldLayoutId id="2147484065" r:id="rId6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 cap="all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9pPr>
    </p:titleStyle>
    <p:bodyStyle>
      <a:lvl1pPr algn="l" rtl="0" eaLnBrk="1" fontAlgn="base" hangingPunct="1">
        <a:spcBef>
          <a:spcPct val="0"/>
        </a:spcBef>
        <a:spcAft>
          <a:spcPts val="600"/>
        </a:spcAft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19088" indent="-153988" algn="l" rtl="0" eaLnBrk="1" fontAlgn="base" hangingPunct="1">
        <a:spcBef>
          <a:spcPct val="0"/>
        </a:spcBef>
        <a:spcAft>
          <a:spcPts val="600"/>
        </a:spcAft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2pPr>
      <a:lvl3pPr marL="639763" indent="-153988" algn="l" rtl="0" eaLnBrk="1" fontAlgn="base" hangingPunct="1">
        <a:spcBef>
          <a:spcPct val="0"/>
        </a:spcBef>
        <a:spcAft>
          <a:spcPts val="600"/>
        </a:spcAft>
        <a:buFont typeface="Calibri" pitchFamily="34" charset="0"/>
        <a:buChar char="−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958850" indent="-153988" algn="l" rtl="0" eaLnBrk="1" fontAlgn="base" hangingPunct="1">
        <a:spcBef>
          <a:spcPct val="0"/>
        </a:spcBef>
        <a:spcAft>
          <a:spcPts val="600"/>
        </a:spcAft>
        <a:buSzPct val="50000"/>
        <a:buFont typeface="Wingdings" pitchFamily="2" charset="2"/>
        <a:buChar char="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53988" algn="l" rtl="0" eaLnBrk="1" fontAlgn="base" hangingPunct="1">
        <a:spcBef>
          <a:spcPct val="0"/>
        </a:spcBef>
        <a:spcAft>
          <a:spcPts val="600"/>
        </a:spcAft>
        <a:buFont typeface="Calibri" pitchFamily="34" charset="0"/>
        <a:buChar char="&gt;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28600"/>
            <a:ext cx="7543800" cy="3476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9144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42900" y="227013"/>
            <a:ext cx="7543800" cy="1587"/>
          </a:xfrm>
          <a:prstGeom prst="line">
            <a:avLst/>
          </a:prstGeom>
          <a:ln w="635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76456" y="6587480"/>
            <a:ext cx="36004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Font typeface="Wingdings" pitchFamily="2" charset="2"/>
              <a:buNone/>
            </a:pPr>
            <a:fld id="{9FE48B88-280E-4B38-B2EE-88293171436B}" type="slidenum">
              <a:rPr lang="en-US" sz="1000">
                <a:solidFill>
                  <a:srgbClr val="FFFFFF">
                    <a:lumMod val="50000"/>
                  </a:srgbClr>
                </a:solidFill>
                <a:latin typeface="Calibri"/>
              </a:rPr>
              <a:pPr>
                <a:buFont typeface="Wingdings" pitchFamily="2" charset="2"/>
                <a:buNone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6456" y="6587480"/>
            <a:ext cx="36004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Font typeface="Wingdings" pitchFamily="2" charset="2"/>
              <a:buNone/>
            </a:pPr>
            <a:fld id="{9FE48B88-280E-4B38-B2EE-88293171436B}" type="slidenum">
              <a:rPr lang="en-US" sz="1000">
                <a:solidFill>
                  <a:srgbClr val="FFFFFF">
                    <a:lumMod val="50000"/>
                  </a:srgbClr>
                </a:solidFill>
                <a:latin typeface="Calibri"/>
              </a:rPr>
              <a:pPr>
                <a:buFont typeface="Wingdings" pitchFamily="2" charset="2"/>
                <a:buNone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10" name="Picture 2" descr="www.greenvilledrive.com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8" b="35766"/>
          <a:stretch/>
        </p:blipFill>
        <p:spPr bwMode="auto">
          <a:xfrm>
            <a:off x="7543799" y="17462"/>
            <a:ext cx="1513583" cy="8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00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 cap="all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9pPr>
    </p:titleStyle>
    <p:bodyStyle>
      <a:lvl1pPr algn="l" rtl="0" eaLnBrk="1" fontAlgn="base" hangingPunct="1">
        <a:spcBef>
          <a:spcPct val="0"/>
        </a:spcBef>
        <a:spcAft>
          <a:spcPts val="600"/>
        </a:spcAft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19088" indent="-153988" algn="l" rtl="0" eaLnBrk="1" fontAlgn="base" hangingPunct="1">
        <a:spcBef>
          <a:spcPct val="0"/>
        </a:spcBef>
        <a:spcAft>
          <a:spcPts val="600"/>
        </a:spcAft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2pPr>
      <a:lvl3pPr marL="639763" indent="-153988" algn="l" rtl="0" eaLnBrk="1" fontAlgn="base" hangingPunct="1">
        <a:spcBef>
          <a:spcPct val="0"/>
        </a:spcBef>
        <a:spcAft>
          <a:spcPts val="600"/>
        </a:spcAft>
        <a:buFont typeface="Calibri" pitchFamily="34" charset="0"/>
        <a:buChar char="−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958850" indent="-153988" algn="l" rtl="0" eaLnBrk="1" fontAlgn="base" hangingPunct="1">
        <a:spcBef>
          <a:spcPct val="0"/>
        </a:spcBef>
        <a:spcAft>
          <a:spcPts val="600"/>
        </a:spcAft>
        <a:buSzPct val="50000"/>
        <a:buFont typeface="Wingdings" pitchFamily="2" charset="2"/>
        <a:buChar char="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53988" algn="l" rtl="0" eaLnBrk="1" fontAlgn="base" hangingPunct="1">
        <a:spcBef>
          <a:spcPct val="0"/>
        </a:spcBef>
        <a:spcAft>
          <a:spcPts val="600"/>
        </a:spcAft>
        <a:buFont typeface="Calibri" pitchFamily="34" charset="0"/>
        <a:buChar char="&gt;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28600"/>
            <a:ext cx="7543800" cy="3476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9144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42900" y="227013"/>
            <a:ext cx="7543800" cy="1587"/>
          </a:xfrm>
          <a:prstGeom prst="line">
            <a:avLst/>
          </a:prstGeom>
          <a:ln w="635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76456" y="6587480"/>
            <a:ext cx="36004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Font typeface="Wingdings" pitchFamily="2" charset="2"/>
              <a:buNone/>
            </a:pPr>
            <a:fld id="{9FE48B88-280E-4B38-B2EE-88293171436B}" type="slidenum">
              <a:rPr lang="en-US" sz="1000" smtClean="0">
                <a:solidFill>
                  <a:srgbClr val="FFFFFF">
                    <a:lumMod val="50000"/>
                  </a:srgbClr>
                </a:solidFill>
                <a:latin typeface="Calibri"/>
                <a:cs typeface="Arial"/>
                <a:sym typeface="Arial"/>
              </a:rPr>
              <a:pPr>
                <a:buFont typeface="Wingdings" pitchFamily="2" charset="2"/>
                <a:buNone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6456" y="6587480"/>
            <a:ext cx="36004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Font typeface="Wingdings" pitchFamily="2" charset="2"/>
              <a:buNone/>
            </a:pPr>
            <a:fld id="{9FE48B88-280E-4B38-B2EE-88293171436B}" type="slidenum">
              <a:rPr lang="en-US" sz="1000" smtClean="0">
                <a:solidFill>
                  <a:srgbClr val="FFFFFF">
                    <a:lumMod val="50000"/>
                  </a:srgbClr>
                </a:solidFill>
                <a:latin typeface="Calibri"/>
                <a:cs typeface="Arial"/>
                <a:sym typeface="Arial"/>
              </a:rPr>
              <a:pPr>
                <a:buFont typeface="Wingdings" pitchFamily="2" charset="2"/>
                <a:buNone/>
              </a:pPr>
              <a:t>‹#›</a:t>
            </a:fld>
            <a:endParaRPr lang="en-US" sz="1000" dirty="0">
              <a:solidFill>
                <a:srgbClr val="FFFFFF">
                  <a:lumMod val="50000"/>
                </a:srgbClr>
              </a:solidFill>
              <a:latin typeface="Calibri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10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 cap="all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Calibri" pitchFamily="34" charset="0"/>
        </a:defRPr>
      </a:lvl9pPr>
    </p:titleStyle>
    <p:bodyStyle>
      <a:lvl1pPr algn="l" rtl="0" eaLnBrk="1" fontAlgn="base" hangingPunct="1">
        <a:spcBef>
          <a:spcPct val="0"/>
        </a:spcBef>
        <a:spcAft>
          <a:spcPts val="600"/>
        </a:spcAft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19088" indent="-153988" algn="l" rtl="0" eaLnBrk="1" fontAlgn="base" hangingPunct="1">
        <a:spcBef>
          <a:spcPct val="0"/>
        </a:spcBef>
        <a:spcAft>
          <a:spcPts val="600"/>
        </a:spcAft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2pPr>
      <a:lvl3pPr marL="639763" indent="-153988" algn="l" rtl="0" eaLnBrk="1" fontAlgn="base" hangingPunct="1">
        <a:spcBef>
          <a:spcPct val="0"/>
        </a:spcBef>
        <a:spcAft>
          <a:spcPts val="600"/>
        </a:spcAft>
        <a:buFont typeface="Calibri" pitchFamily="34" charset="0"/>
        <a:buChar char="−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958850" indent="-153988" algn="l" rtl="0" eaLnBrk="1" fontAlgn="base" hangingPunct="1">
        <a:spcBef>
          <a:spcPct val="0"/>
        </a:spcBef>
        <a:spcAft>
          <a:spcPts val="600"/>
        </a:spcAft>
        <a:buSzPct val="50000"/>
        <a:buFont typeface="Wingdings" pitchFamily="2" charset="2"/>
        <a:buChar char="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53988" algn="l" rtl="0" eaLnBrk="1" fontAlgn="base" hangingPunct="1">
        <a:spcBef>
          <a:spcPct val="0"/>
        </a:spcBef>
        <a:spcAft>
          <a:spcPts val="600"/>
        </a:spcAft>
        <a:buFont typeface="Calibri" pitchFamily="34" charset="0"/>
        <a:buChar char="&gt;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8.JP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xx&amp;_nc_gid=yncCfWb4P92CAsDkK1FqKQ&amp;_nc_ss=7b2a8&amp;oh=00_AQLrlIR--jAKHAjXFXfn1GxlsiWlixtIUjfSriKaveW0dA&amp;oe=6AB33B30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eg"/><Relationship Id="rId11" Type="http://schemas.openxmlformats.org/officeDocument/2006/relationships/image" Target="../media/image9.jpeg"/><Relationship Id="rId5" Type="http://schemas.openxmlformats.org/officeDocument/2006/relationships/image" Target="../media/image23.jpeg"/><Relationship Id="rId10" Type="http://schemas.openxmlformats.org/officeDocument/2006/relationships/image" Target="../media/image26.png"/><Relationship Id="rId4" Type="http://schemas.openxmlformats.org/officeDocument/2006/relationships/image" Target="../media/image22.jpe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uilding in the background&#10;&#10;Description automatically generated">
            <a:extLst>
              <a:ext uri="{FF2B5EF4-FFF2-40B4-BE49-F238E27FC236}">
                <a16:creationId xmlns:a16="http://schemas.microsoft.com/office/drawing/2014/main" id="{21DA08C8-686C-4100-B282-384EB27C1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64" name="AutoShape 4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966" name="AutoShape 6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968" name="AutoShape 8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970" name="AutoShape 10" descr="http://buildbot.net/img/arrows_3_circular_interlockin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6" name="Picture 2" descr="https://upstatesalute.com/wp-content/uploads/2016/08/upstate-salut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85800"/>
            <a:ext cx="5638800" cy="364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FD38BD-CB75-4D10-A910-84C4B295376F}"/>
              </a:ext>
            </a:extLst>
          </p:cNvPr>
          <p:cNvSpPr/>
          <p:nvPr/>
        </p:nvSpPr>
        <p:spPr>
          <a:xfrm>
            <a:off x="-3313" y="4597702"/>
            <a:ext cx="9144000" cy="2031697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-29302" y="4630832"/>
            <a:ext cx="9195979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Upstate Salute @ Fluor Field – Benefitting The Upstate Veterans Alliance</a:t>
            </a:r>
          </a:p>
          <a:p>
            <a:pPr algn="ctr">
              <a:spcAft>
                <a:spcPts val="600"/>
              </a:spcAft>
            </a:pPr>
            <a:r>
              <a:rPr lang="en-US" sz="2400" i="1" dirty="0">
                <a:solidFill>
                  <a:srgbClr val="002060"/>
                </a:solidFill>
                <a:latin typeface="Arial Narrow" panose="020B0606020202030204" pitchFamily="34" charset="0"/>
              </a:rPr>
              <a:t>Celebrating &amp; Recognizing Our Community’s Military Heroes &amp; First Responders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2805416" y="5851675"/>
            <a:ext cx="35265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Event Overview &amp; Sponsorship Opportunity</a:t>
            </a:r>
          </a:p>
          <a:p>
            <a:pPr algn="ctr">
              <a:spcAft>
                <a:spcPts val="0"/>
              </a:spcAft>
            </a:pPr>
            <a:r>
              <a:rPr lang="en-US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Event Date: November 8, 2026</a:t>
            </a:r>
          </a:p>
        </p:txBody>
      </p:sp>
    </p:spTree>
    <p:extLst>
      <p:ext uri="{BB962C8B-B14F-4D97-AF65-F5344CB8AC3E}">
        <p14:creationId xmlns:p14="http://schemas.microsoft.com/office/powerpoint/2010/main" val="105938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b="1" dirty="0">
                <a:solidFill>
                  <a:srgbClr val="002060"/>
                </a:solidFill>
                <a:latin typeface="Arial Narrow" panose="020B0606020202030204" pitchFamily="34" charset="0"/>
              </a:rPr>
              <a:t>What is the Upstate Veterans Alliance?</a:t>
            </a:r>
          </a:p>
        </p:txBody>
      </p:sp>
      <p:pic>
        <p:nvPicPr>
          <p:cNvPr id="1026" name="Picture 2" descr="Upstate Veterans Alliance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0" b="14099"/>
          <a:stretch/>
        </p:blipFill>
        <p:spPr bwMode="auto">
          <a:xfrm>
            <a:off x="2857500" y="1085135"/>
            <a:ext cx="3429000" cy="239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81560" y="5145741"/>
            <a:ext cx="8380879" cy="1021556"/>
          </a:xfrm>
          <a:prstGeom prst="round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The UVA Is A Nonprofit Organization Comprised Of Employees From GE </a:t>
            </a:r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Vernova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, Prisma Health, Michelin &amp; The Greenville Drive – Working Together To Recognize, Honor, And Support Local Veterans And Their Families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426" y="3880642"/>
            <a:ext cx="1223074" cy="776348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439346" y="3568095"/>
            <a:ext cx="8265307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close up of a logo&#10;&#10;Description automatically generated with low confidence">
            <a:extLst>
              <a:ext uri="{FF2B5EF4-FFF2-40B4-BE49-F238E27FC236}">
                <a16:creationId xmlns:a16="http://schemas.microsoft.com/office/drawing/2014/main" id="{E011EFBC-22E9-C475-E816-801CBA0DC4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065154"/>
            <a:ext cx="1505799" cy="493929"/>
          </a:xfrm>
          <a:prstGeom prst="rect">
            <a:avLst/>
          </a:prstGeom>
        </p:spPr>
      </p:pic>
      <p:pic>
        <p:nvPicPr>
          <p:cNvPr id="7" name="Picture 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A011F985-FE8A-02F7-E371-94423AE1F8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560" y="3886180"/>
            <a:ext cx="2514600" cy="851879"/>
          </a:xfrm>
          <a:prstGeom prst="rect">
            <a:avLst/>
          </a:prstGeom>
        </p:spPr>
      </p:pic>
      <p:pic>
        <p:nvPicPr>
          <p:cNvPr id="2" name="Picture 2" descr="Corporate :: Michelin North America, Inc.">
            <a:extLst>
              <a:ext uri="{FF2B5EF4-FFF2-40B4-BE49-F238E27FC236}">
                <a16:creationId xmlns:a16="http://schemas.microsoft.com/office/drawing/2014/main" id="{CC0944C5-AFB0-8D21-F6A4-D3440DFDF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303" y="3725153"/>
            <a:ext cx="2038350" cy="106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769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b="1" dirty="0">
                <a:solidFill>
                  <a:srgbClr val="002060"/>
                </a:solidFill>
                <a:latin typeface="Arial Narrow" panose="020B0606020202030204" pitchFamily="34" charset="0"/>
              </a:rPr>
              <a:t>Upstate salute Overview</a:t>
            </a:r>
          </a:p>
        </p:txBody>
      </p:sp>
      <p:sp>
        <p:nvSpPr>
          <p:cNvPr id="9" name="Rectangle 8"/>
          <p:cNvSpPr/>
          <p:nvPr/>
        </p:nvSpPr>
        <p:spPr>
          <a:xfrm>
            <a:off x="143248" y="1295400"/>
            <a:ext cx="398606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The Upstate’s premiere Veterans Day recognition &amp; appreciation event at Downtown Fluor Field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Day-long, family friendly event featuring special military recognitions &amp; performances, military vehicle displays, exhibits throughout the concourse from Veteran-focused organizations, and a live, on field concert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Complimentary event admission for all attendees; event proceeds benefitting the Upstate Veterans Alliance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A83142-1F38-4706-AE52-B8F2D6976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825" y="1997315"/>
            <a:ext cx="1658540" cy="166897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FB5302-B2D9-4F98-B668-77E0615EC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211" y="1590443"/>
            <a:ext cx="1812978" cy="127829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6C2914-A7A9-48FC-B349-30ABF72E7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432" y="862409"/>
            <a:ext cx="1686446" cy="12516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602056-09F8-4C3C-B373-B88B4682F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2638367"/>
            <a:ext cx="1686446" cy="13380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54335E1-456C-45A3-B274-E669DE7AAB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365" y="1058322"/>
            <a:ext cx="1812978" cy="15134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D0EC5B-D77E-4D96-A91C-CC7A96C01E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345" y="4095455"/>
            <a:ext cx="2346481" cy="15627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440F01B-D959-4BBF-B650-5EBA084587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1190" y="3151804"/>
            <a:ext cx="1569563" cy="124527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06F445-6E4A-4D4A-9A9F-1BF3F65152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5348" y="652433"/>
            <a:ext cx="1143143" cy="8548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A person in a cowboy hat holding a violin&#10;&#10;Description automatically generated">
            <a:extLst>
              <a:ext uri="{FF2B5EF4-FFF2-40B4-BE49-F238E27FC236}">
                <a16:creationId xmlns:a16="http://schemas.microsoft.com/office/drawing/2014/main" id="{E0FBB744-90C4-1B3A-CA0F-CE739AAB5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474" y="3820673"/>
            <a:ext cx="1827197" cy="26813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3521F6-1CEA-4596-AEFA-1402E4F3DA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9725" y="5417398"/>
            <a:ext cx="1483239" cy="132088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311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b="1" dirty="0">
                <a:solidFill>
                  <a:srgbClr val="002060"/>
                </a:solidFill>
                <a:latin typeface="Arial Narrow" panose="020B0606020202030204" pitchFamily="34" charset="0"/>
              </a:rPr>
              <a:t>Upstate salute Artist Overview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883DF1-5E81-3950-BB5B-B835B3FCEBC3}"/>
              </a:ext>
            </a:extLst>
          </p:cNvPr>
          <p:cNvSpPr/>
          <p:nvPr/>
        </p:nvSpPr>
        <p:spPr>
          <a:xfrm>
            <a:off x="3310932" y="1613283"/>
            <a:ext cx="37756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Tracy Lawrence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Craig Morgan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Charlie Daniels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Filmore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Darryl Worley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99ACF3-FCCA-76DD-6053-B67B98ED32EA}"/>
              </a:ext>
            </a:extLst>
          </p:cNvPr>
          <p:cNvSpPr/>
          <p:nvPr/>
        </p:nvSpPr>
        <p:spPr>
          <a:xfrm>
            <a:off x="5749332" y="1613283"/>
            <a:ext cx="377566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Jefferson Starship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Colt Ford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Christian Stolz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Larry Fleet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E5D7BA-8639-7AD0-7991-B5AFA2D880FD}"/>
              </a:ext>
            </a:extLst>
          </p:cNvPr>
          <p:cNvSpPr txBox="1"/>
          <p:nvPr/>
        </p:nvSpPr>
        <p:spPr>
          <a:xfrm>
            <a:off x="4135734" y="124719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8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Past Performers</a:t>
            </a:r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186ECA7D-FE89-0140-5855-10E71C272C65}"/>
              </a:ext>
            </a:extLst>
          </p:cNvPr>
          <p:cNvSpPr/>
          <p:nvPr/>
        </p:nvSpPr>
        <p:spPr>
          <a:xfrm>
            <a:off x="4174114" y="4153345"/>
            <a:ext cx="4495240" cy="2247424"/>
          </a:xfrm>
          <a:prstGeom prst="roundRect">
            <a:avLst/>
          </a:prstGeom>
          <a:solidFill>
            <a:srgbClr val="002060"/>
          </a:solidFill>
        </p:spPr>
        <p:txBody>
          <a:bodyPr wrap="square">
            <a:noAutofit/>
          </a:bodyPr>
          <a:lstStyle/>
          <a:p>
            <a:pPr algn="ctr"/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239FA7-719C-CBA3-37FF-ADC7B438589F}"/>
              </a:ext>
            </a:extLst>
          </p:cNvPr>
          <p:cNvSpPr/>
          <p:nvPr/>
        </p:nvSpPr>
        <p:spPr>
          <a:xfrm>
            <a:off x="4234510" y="4738756"/>
            <a:ext cx="4374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dirty="0">
                <a:solidFill>
                  <a:schemeClr val="bg1"/>
                </a:solidFill>
                <a:latin typeface="Arial Narrow" panose="020B0606020202030204" pitchFamily="34" charset="0"/>
              </a:rPr>
              <a:t>Dylan Marlowe, Colton Bowlin, &amp; Ryan Spencer</a:t>
            </a:r>
            <a:endParaRPr lang="en-US" sz="36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A5144-9DE5-C65A-6E74-3D98C19641D0}"/>
              </a:ext>
            </a:extLst>
          </p:cNvPr>
          <p:cNvSpPr txBox="1"/>
          <p:nvPr/>
        </p:nvSpPr>
        <p:spPr>
          <a:xfrm>
            <a:off x="4135734" y="415334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2026 Performers</a:t>
            </a:r>
          </a:p>
        </p:txBody>
      </p:sp>
      <p:pic>
        <p:nvPicPr>
          <p:cNvPr id="4" name="Picture 3" descr="May be an image of text that says 'SC VETERANS yTA SALUTE UPSTATE peua Pada DYLAN MARLOWE COLTON BOWLIN SUNDAY, NOVEMBER 8 FLUOR FIELD GREENVILLE, SC W/ RYAN SPENCER UPSTATESALUTE. COM'">
            <a:extLst>
              <a:ext uri="{FF2B5EF4-FFF2-40B4-BE49-F238E27FC236}">
                <a16:creationId xmlns:a16="http://schemas.microsoft.com/office/drawing/2014/main" id="{2C837FB1-0B9E-F7AC-37D8-F571C30D4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831383"/>
            <a:ext cx="3286162" cy="4107702"/>
          </a:xfrm>
          <a:prstGeom prst="rect">
            <a:avLst/>
          </a:prstGeom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0944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AutoShape 4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966" name="AutoShape 6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968" name="AutoShape 8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970" name="AutoShape 10" descr="http://buildbot.net/img/arrows_3_circular_interlockin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6" name="Picture 2" descr="https://upstatesalute.com/wp-content/uploads/2016/08/upstate-salute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47920"/>
            <a:ext cx="5638800" cy="364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439346" y="4724400"/>
            <a:ext cx="8265307" cy="0"/>
          </a:xfrm>
          <a:prstGeom prst="line">
            <a:avLst/>
          </a:prstGeom>
          <a:ln w="635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96555" y="4840941"/>
            <a:ext cx="79508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 dirty="0">
                <a:solidFill>
                  <a:srgbClr val="002060"/>
                </a:solidFill>
                <a:latin typeface="Arial Narrow" panose="020B0606020202030204" pitchFamily="34" charset="0"/>
              </a:rPr>
              <a:t>Opportunities To Participate &amp; Support</a:t>
            </a:r>
            <a:endParaRPr lang="en-US" sz="3200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89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6700" y="1074003"/>
            <a:ext cx="8610600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Holistic, Affordable Partnership Opportunities Available Providing Companies With Opportunities To Support The Community, The Military, And Your People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7455875" y="26350"/>
            <a:ext cx="1661865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42900" y="257037"/>
            <a:ext cx="7543800" cy="347663"/>
          </a:xfrm>
        </p:spPr>
        <p:txBody>
          <a:bodyPr/>
          <a:lstStyle/>
          <a:p>
            <a:r>
              <a:rPr lang="en-US" sz="3100" b="1" dirty="0">
                <a:solidFill>
                  <a:srgbClr val="002060"/>
                </a:solidFill>
                <a:latin typeface="Arial Narrow" panose="020B0606020202030204" pitchFamily="34" charset="0"/>
              </a:rPr>
              <a:t>Event sponsorship: strategic overview</a:t>
            </a:r>
            <a:endParaRPr lang="en-US" sz="3100" i="1" cap="none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DEEAE67A-3C9C-7494-A8BA-73240FE5D399}"/>
              </a:ext>
            </a:extLst>
          </p:cNvPr>
          <p:cNvSpPr/>
          <p:nvPr/>
        </p:nvSpPr>
        <p:spPr>
          <a:xfrm>
            <a:off x="218872" y="2057400"/>
            <a:ext cx="2755900" cy="4267199"/>
          </a:xfrm>
          <a:prstGeom prst="roundRect">
            <a:avLst/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67C2AF45-7CF8-179F-7838-C2365167AE40}"/>
              </a:ext>
            </a:extLst>
          </p:cNvPr>
          <p:cNvSpPr/>
          <p:nvPr/>
        </p:nvSpPr>
        <p:spPr>
          <a:xfrm>
            <a:off x="3177972" y="2057400"/>
            <a:ext cx="2755900" cy="4267199"/>
          </a:xfrm>
          <a:prstGeom prst="roundRect">
            <a:avLst/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2BCFD4D7-AFE6-7707-3738-A62CBAD100E0}"/>
              </a:ext>
            </a:extLst>
          </p:cNvPr>
          <p:cNvSpPr/>
          <p:nvPr/>
        </p:nvSpPr>
        <p:spPr>
          <a:xfrm>
            <a:off x="6149772" y="2057400"/>
            <a:ext cx="2755900" cy="4267199"/>
          </a:xfrm>
          <a:prstGeom prst="roundRect">
            <a:avLst/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FA59E7-8910-74BF-138F-645468453B55}"/>
              </a:ext>
            </a:extLst>
          </p:cNvPr>
          <p:cNvSpPr/>
          <p:nvPr/>
        </p:nvSpPr>
        <p:spPr>
          <a:xfrm>
            <a:off x="533400" y="2168920"/>
            <a:ext cx="205740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</a:rPr>
              <a:t>Proud Supporter of Our Community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34BB28-11B1-9A3D-737A-683B19AF7A60}"/>
              </a:ext>
            </a:extLst>
          </p:cNvPr>
          <p:cNvSpPr/>
          <p:nvPr/>
        </p:nvSpPr>
        <p:spPr>
          <a:xfrm>
            <a:off x="3429000" y="2168920"/>
            <a:ext cx="205740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</a:rPr>
              <a:t>Proud Supporter of The Military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68ABC7-08FC-1935-F277-6E187246FACD}"/>
              </a:ext>
            </a:extLst>
          </p:cNvPr>
          <p:cNvSpPr/>
          <p:nvPr/>
        </p:nvSpPr>
        <p:spPr>
          <a:xfrm>
            <a:off x="6400800" y="2168920"/>
            <a:ext cx="222885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</a:rPr>
              <a:t>Proud Supporter of Your Company/People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68B5E0-5CD7-4BAC-E8A0-35A773927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952653"/>
            <a:ext cx="2438400" cy="1371600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hotos: SC Veterans Upstate Salute 2024 - GREENVILLE JOURNAL">
            <a:extLst>
              <a:ext uri="{FF2B5EF4-FFF2-40B4-BE49-F238E27FC236}">
                <a16:creationId xmlns:a16="http://schemas.microsoft.com/office/drawing/2014/main" id="{75839573-0DDC-102A-66CF-B33145415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68" y="4565834"/>
            <a:ext cx="2324167" cy="1307344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reenville celebrates Veterans Day at Upstate Salute at Fluor Field">
            <a:extLst>
              <a:ext uri="{FF2B5EF4-FFF2-40B4-BE49-F238E27FC236}">
                <a16:creationId xmlns:a16="http://schemas.microsoft.com/office/drawing/2014/main" id="{F23D85DA-A319-6FB6-FCAA-74471851C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15" y="3002605"/>
            <a:ext cx="2137370" cy="1425931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luor Field to host 2023 Upstate Veterans Salute - GREENVILLE JOURNAL">
            <a:extLst>
              <a:ext uri="{FF2B5EF4-FFF2-40B4-BE49-F238E27FC236}">
                <a16:creationId xmlns:a16="http://schemas.microsoft.com/office/drawing/2014/main" id="{2F5AFF54-8D1D-B03B-6C11-A79B305D3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14" y="4765343"/>
            <a:ext cx="2094140" cy="1177954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C97324-78AC-D787-9DCD-207A0EF279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2162" y="3260541"/>
            <a:ext cx="1077488" cy="683937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 with low confidence">
            <a:extLst>
              <a:ext uri="{FF2B5EF4-FFF2-40B4-BE49-F238E27FC236}">
                <a16:creationId xmlns:a16="http://schemas.microsoft.com/office/drawing/2014/main" id="{6B343460-2BD6-5701-C072-23955B0232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726" y="3110860"/>
            <a:ext cx="1146758" cy="376157"/>
          </a:xfrm>
          <a:prstGeom prst="rect">
            <a:avLst/>
          </a:prstGeom>
        </p:spPr>
      </p:pic>
      <p:pic>
        <p:nvPicPr>
          <p:cNvPr id="33" name="Picture 32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08C67B83-49AB-1C7D-817D-251307BE0C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406519"/>
            <a:ext cx="2030765" cy="687969"/>
          </a:xfrm>
          <a:prstGeom prst="rect">
            <a:avLst/>
          </a:prstGeom>
        </p:spPr>
      </p:pic>
      <p:pic>
        <p:nvPicPr>
          <p:cNvPr id="34" name="Picture 3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9E3295E-6D79-A98E-EC52-5E4BDBD32F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735" y="4153667"/>
            <a:ext cx="1700931" cy="377985"/>
          </a:xfrm>
          <a:prstGeom prst="rect">
            <a:avLst/>
          </a:prstGeom>
        </p:spPr>
      </p:pic>
      <p:pic>
        <p:nvPicPr>
          <p:cNvPr id="6" name="Picture 2" descr="Corporate :: Michelin North America, Inc.">
            <a:extLst>
              <a:ext uri="{FF2B5EF4-FFF2-40B4-BE49-F238E27FC236}">
                <a16:creationId xmlns:a16="http://schemas.microsoft.com/office/drawing/2014/main" id="{6CC0949D-38C5-9DBC-30CA-21C28D634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4560708"/>
            <a:ext cx="1562100" cy="81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08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01607-CBA7-3490-41D6-5D1C34191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6E8C4E-9F65-E15F-33C3-438B0EC6BE0C}"/>
              </a:ext>
            </a:extLst>
          </p:cNvPr>
          <p:cNvSpPr/>
          <p:nvPr/>
        </p:nvSpPr>
        <p:spPr>
          <a:xfrm>
            <a:off x="7455875" y="26350"/>
            <a:ext cx="1661865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DFB5809-E37C-17BC-D09D-E268A2A94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57037"/>
            <a:ext cx="7543800" cy="347663"/>
          </a:xfrm>
        </p:spPr>
        <p:txBody>
          <a:bodyPr/>
          <a:lstStyle/>
          <a:p>
            <a:r>
              <a:rPr lang="en-US" sz="3100" b="1" dirty="0">
                <a:solidFill>
                  <a:srgbClr val="002060"/>
                </a:solidFill>
                <a:latin typeface="Arial Narrow" panose="020B0606020202030204" pitchFamily="34" charset="0"/>
              </a:rPr>
              <a:t>Event sponsorship: Elements available</a:t>
            </a:r>
            <a:endParaRPr lang="en-US" sz="3100" i="1" cap="none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9C83C5-C3EA-30DD-81F2-E5FF65039185}"/>
              </a:ext>
            </a:extLst>
          </p:cNvPr>
          <p:cNvCxnSpPr>
            <a:cxnSpLocks/>
          </p:cNvCxnSpPr>
          <p:nvPr/>
        </p:nvCxnSpPr>
        <p:spPr>
          <a:xfrm>
            <a:off x="4572000" y="1066800"/>
            <a:ext cx="0" cy="533400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DD84350-C163-8E2B-DA84-C9B318553DCD}"/>
              </a:ext>
            </a:extLst>
          </p:cNvPr>
          <p:cNvCxnSpPr>
            <a:cxnSpLocks/>
          </p:cNvCxnSpPr>
          <p:nvPr/>
        </p:nvCxnSpPr>
        <p:spPr>
          <a:xfrm>
            <a:off x="381000" y="3811624"/>
            <a:ext cx="8382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DF8DBE6-F8D0-25F4-3CE4-4C1911A71CFA}"/>
              </a:ext>
            </a:extLst>
          </p:cNvPr>
          <p:cNvSpPr/>
          <p:nvPr/>
        </p:nvSpPr>
        <p:spPr>
          <a:xfrm>
            <a:off x="762000" y="956846"/>
            <a:ext cx="32003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Lead Up Marketing &amp; Digital Visibility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EAB201-0B07-7767-F914-0C923F34A87A}"/>
              </a:ext>
            </a:extLst>
          </p:cNvPr>
          <p:cNvSpPr/>
          <p:nvPr/>
        </p:nvSpPr>
        <p:spPr>
          <a:xfrm>
            <a:off x="4953000" y="956846"/>
            <a:ext cx="37714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During Event Stadium Visibility &amp; Activation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C12854-24B8-5789-83E9-C4B5754CF9A4}"/>
              </a:ext>
            </a:extLst>
          </p:cNvPr>
          <p:cNvSpPr/>
          <p:nvPr/>
        </p:nvSpPr>
        <p:spPr>
          <a:xfrm>
            <a:off x="571506" y="3870947"/>
            <a:ext cx="36194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During Event Stadium Physical Presence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AC2BE8-B812-8B85-0B25-F2AA78F3A552}"/>
              </a:ext>
            </a:extLst>
          </p:cNvPr>
          <p:cNvSpPr/>
          <p:nvPr/>
        </p:nvSpPr>
        <p:spPr>
          <a:xfrm>
            <a:off x="5141305" y="3870947"/>
            <a:ext cx="32003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Event Access &amp; Hospitality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AEEAE04-F80E-C1F3-D7FD-4A02FD731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63" y="1505183"/>
            <a:ext cx="2209800" cy="1334578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8C40FB0-E746-1273-6D34-DF719404AE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0" t="15591" r="3333" b="1373"/>
          <a:stretch/>
        </p:blipFill>
        <p:spPr>
          <a:xfrm>
            <a:off x="1888421" y="1901482"/>
            <a:ext cx="2533653" cy="1202877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 descr="A large scoreboard with a clock on it&#10;&#10;AI-generated content may be incorrect.">
            <a:extLst>
              <a:ext uri="{FF2B5EF4-FFF2-40B4-BE49-F238E27FC236}">
                <a16:creationId xmlns:a16="http://schemas.microsoft.com/office/drawing/2014/main" id="{50288E01-88EF-16C3-DEA1-FC1CADB118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202" y="1484244"/>
            <a:ext cx="1807796" cy="1686922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 descr="A large screen on a field&#10;&#10;AI-generated content may be incorrect.">
            <a:extLst>
              <a:ext uri="{FF2B5EF4-FFF2-40B4-BE49-F238E27FC236}">
                <a16:creationId xmlns:a16="http://schemas.microsoft.com/office/drawing/2014/main" id="{0F9FF81B-DA3C-4549-D174-03EB79C2C2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432" y="1484244"/>
            <a:ext cx="1843038" cy="1686922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 descr="A picture containing sitting, table, living, computer&#10;&#10;Description automatically generated">
            <a:extLst>
              <a:ext uri="{FF2B5EF4-FFF2-40B4-BE49-F238E27FC236}">
                <a16:creationId xmlns:a16="http://schemas.microsoft.com/office/drawing/2014/main" id="{FD0570A0-1219-D1C8-6800-D5E893EB50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431080"/>
            <a:ext cx="1904811" cy="1344836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7BCF6B7C-87D8-AB0E-35E8-E2F8EC76DB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63" y="4418946"/>
            <a:ext cx="2029725" cy="1372254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Picture 41" descr="A person with a beard and a hat with his hand up in the air&#10;&#10;AI-generated content may be incorrect.">
            <a:extLst>
              <a:ext uri="{FF2B5EF4-FFF2-40B4-BE49-F238E27FC236}">
                <a16:creationId xmlns:a16="http://schemas.microsoft.com/office/drawing/2014/main" id="{F9247A96-C733-1408-BF68-1AC157FAD95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269" y="4325655"/>
            <a:ext cx="1994012" cy="1333642"/>
          </a:xfrm>
          <a:prstGeom prst="rect">
            <a:avLst/>
          </a:prstGeom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7FA46BD-BB11-B606-2B04-2DA844C5C6DA}"/>
              </a:ext>
            </a:extLst>
          </p:cNvPr>
          <p:cNvSpPr txBox="1"/>
          <p:nvPr/>
        </p:nvSpPr>
        <p:spPr>
          <a:xfrm>
            <a:off x="582556" y="3235014"/>
            <a:ext cx="3593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i="1" dirty="0">
                <a:solidFill>
                  <a:srgbClr val="FF0000"/>
                </a:solidFill>
                <a:latin typeface="Arial Narrow" panose="020B0606020202030204" pitchFamily="34" charset="0"/>
              </a:rPr>
              <a:t>100,000+ Total Media Impressions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C44423F-DA94-CCC1-5875-2562981FC0BE}"/>
              </a:ext>
            </a:extLst>
          </p:cNvPr>
          <p:cNvSpPr txBox="1"/>
          <p:nvPr/>
        </p:nvSpPr>
        <p:spPr>
          <a:xfrm>
            <a:off x="5002521" y="3244334"/>
            <a:ext cx="3593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i="1" dirty="0">
                <a:solidFill>
                  <a:srgbClr val="FF0000"/>
                </a:solidFill>
                <a:latin typeface="Arial Narrow" panose="020B0606020202030204" pitchFamily="34" charset="0"/>
              </a:rPr>
              <a:t>5,000+ Annual Event Attendees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6CF22F3-589D-99A1-9312-D93C416B4FED}"/>
              </a:ext>
            </a:extLst>
          </p:cNvPr>
          <p:cNvSpPr txBox="1"/>
          <p:nvPr/>
        </p:nvSpPr>
        <p:spPr>
          <a:xfrm>
            <a:off x="540641" y="5951890"/>
            <a:ext cx="3593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i="1" dirty="0">
                <a:solidFill>
                  <a:srgbClr val="FF0000"/>
                </a:solidFill>
                <a:latin typeface="Arial Narrow" panose="020B0606020202030204" pitchFamily="34" charset="0"/>
              </a:rPr>
              <a:t>5,000+ Annual Event Attendees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40" name="Picture 39" descr="A person on stage with a microphone and a crowd of people&#10;&#10;AI-generated content may be incorrect.">
            <a:extLst>
              <a:ext uri="{FF2B5EF4-FFF2-40B4-BE49-F238E27FC236}">
                <a16:creationId xmlns:a16="http://schemas.microsoft.com/office/drawing/2014/main" id="{12C0C261-CED7-1A5A-4F5D-2B27DED158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70" y="4635156"/>
            <a:ext cx="2208334" cy="1280834"/>
          </a:xfrm>
          <a:prstGeom prst="rect">
            <a:avLst/>
          </a:prstGeom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37347A4-9813-7199-331D-FF56BB8A6F7D}"/>
              </a:ext>
            </a:extLst>
          </p:cNvPr>
          <p:cNvSpPr txBox="1"/>
          <p:nvPr/>
        </p:nvSpPr>
        <p:spPr>
          <a:xfrm>
            <a:off x="5187688" y="5951890"/>
            <a:ext cx="3467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i="1" dirty="0">
                <a:solidFill>
                  <a:srgbClr val="FF0000"/>
                </a:solidFill>
                <a:latin typeface="Arial Narrow" panose="020B0606020202030204" pitchFamily="34" charset="0"/>
              </a:rPr>
              <a:t>Wide Ranging Assets Available (Tickets, Hospitality, VIP, </a:t>
            </a:r>
            <a:r>
              <a:rPr lang="en-US" sz="1800" i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etc</a:t>
            </a:r>
            <a:r>
              <a:rPr lang="en-US" sz="1800" i="1" dirty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32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C28F2-22A6-227D-4261-951A76ADA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9F686A-A77E-4C3C-BA08-DC6398FC90DA}"/>
              </a:ext>
            </a:extLst>
          </p:cNvPr>
          <p:cNvSpPr/>
          <p:nvPr/>
        </p:nvSpPr>
        <p:spPr>
          <a:xfrm>
            <a:off x="7455875" y="26350"/>
            <a:ext cx="1661865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ECF30E-0063-F597-3D3B-9BA20B4D9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57037"/>
            <a:ext cx="7543800" cy="347663"/>
          </a:xfrm>
        </p:spPr>
        <p:txBody>
          <a:bodyPr/>
          <a:lstStyle/>
          <a:p>
            <a:r>
              <a:rPr lang="en-US" sz="3100" b="1" dirty="0">
                <a:solidFill>
                  <a:srgbClr val="002060"/>
                </a:solidFill>
                <a:latin typeface="Arial Narrow" panose="020B0606020202030204" pitchFamily="34" charset="0"/>
              </a:rPr>
              <a:t>Event sponsorship: Packages available</a:t>
            </a:r>
            <a:endParaRPr lang="en-US" sz="3100" i="1" cap="none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0CFA24-5154-061C-3DD7-AAC1DE83A860}"/>
              </a:ext>
            </a:extLst>
          </p:cNvPr>
          <p:cNvSpPr/>
          <p:nvPr/>
        </p:nvSpPr>
        <p:spPr>
          <a:xfrm>
            <a:off x="228600" y="1160832"/>
            <a:ext cx="5105400" cy="5350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800"/>
              </a:spcAft>
              <a:defRPr/>
            </a:pPr>
            <a:r>
              <a:rPr lang="en-US" sz="16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$2,500 Investment</a:t>
            </a:r>
          </a:p>
          <a:p>
            <a:pPr marL="171450" lvl="0" indent="-171450" fontAlgn="base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002060"/>
                </a:solidFill>
                <a:latin typeface="Arial Narrow" panose="020B0606020202030204" pitchFamily="34" charset="0"/>
              </a:rPr>
              <a:t>Event supporter visibility in Greenville Drive owned media channels (website, social media, e-blasts, marquee signs)</a:t>
            </a:r>
          </a:p>
          <a:p>
            <a:pPr marL="171450" lvl="0" indent="-171450" fontAlgn="base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002060"/>
                </a:solidFill>
                <a:latin typeface="Arial Narrow" panose="020B0606020202030204" pitchFamily="34" charset="0"/>
              </a:rPr>
              <a:t>Event supporter visibility on UpstateSalute.com</a:t>
            </a:r>
          </a:p>
          <a:p>
            <a:pPr marL="171450" lvl="0" indent="-171450" fontAlgn="base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002060"/>
                </a:solidFill>
                <a:latin typeface="Arial Narrow" panose="020B0606020202030204" pitchFamily="34" charset="0"/>
              </a:rPr>
              <a:t>During event visibility on the Drive Vision Video Board &amp; Suite Façade Ribbon Board </a:t>
            </a:r>
          </a:p>
          <a:p>
            <a:pPr marL="171450" lvl="0" indent="-171450" fontAlgn="base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002060"/>
                </a:solidFill>
                <a:latin typeface="Arial Narrow" panose="020B0606020202030204" pitchFamily="34" charset="0"/>
              </a:rPr>
              <a:t>During event visibility on Fluor Field’s in stadium digital ISM network </a:t>
            </a:r>
          </a:p>
          <a:p>
            <a:pPr marL="171450" lvl="0" indent="-171450" fontAlgn="base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002060"/>
                </a:solidFill>
                <a:latin typeface="Arial Narrow" panose="020B0606020202030204" pitchFamily="34" charset="0"/>
              </a:rPr>
              <a:t>Up to 25 complimentary event tickets</a:t>
            </a:r>
          </a:p>
          <a:p>
            <a:pPr lvl="0" fontAlgn="base">
              <a:spcBef>
                <a:spcPct val="0"/>
              </a:spcBef>
              <a:spcAft>
                <a:spcPts val="800"/>
              </a:spcAft>
              <a:defRPr/>
            </a:pPr>
            <a:r>
              <a:rPr lang="en-US" sz="16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$5,000 Investment</a:t>
            </a:r>
          </a:p>
          <a:p>
            <a:pPr marL="174625" indent="-174625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002060"/>
                </a:solidFill>
                <a:latin typeface="Arial Narrow" panose="020B0606020202030204" pitchFamily="34" charset="0"/>
              </a:rPr>
              <a:t>All elements above plus…</a:t>
            </a:r>
          </a:p>
          <a:p>
            <a:pPr marL="742950" lvl="1" indent="-285750">
              <a:spcAft>
                <a:spcPts val="800"/>
              </a:spcAft>
              <a:buFont typeface="Arial Narrow" panose="020B0606020202030204" pitchFamily="34" charset="0"/>
              <a:buChar char="–"/>
              <a:defRPr/>
            </a:pP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(1) Fluor Field luxury suite for event entertainment &amp; hospitality (24 person capacity; food &amp; beverage expenses additional)</a:t>
            </a:r>
          </a:p>
          <a:p>
            <a:pPr marL="742950" lvl="1" indent="-285750">
              <a:spcAft>
                <a:spcPts val="800"/>
              </a:spcAft>
              <a:buFont typeface="Arial Narrow" panose="020B0606020202030204" pitchFamily="34" charset="0"/>
              <a:buChar char="–"/>
              <a:defRPr/>
            </a:pP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Programming opportunity during the event itself (e.g., company check presentation, highlight/recognition of company veteran programs, etc.)</a:t>
            </a:r>
          </a:p>
          <a:p>
            <a:pPr>
              <a:spcAft>
                <a:spcPts val="800"/>
              </a:spcAft>
              <a:defRPr/>
            </a:pPr>
            <a:r>
              <a:rPr lang="en-US" sz="16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$7,500 Investment</a:t>
            </a:r>
          </a:p>
          <a:p>
            <a:pPr marL="174625" indent="-174625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002060"/>
                </a:solidFill>
                <a:latin typeface="Arial Narrow" panose="020B0606020202030204" pitchFamily="34" charset="0"/>
              </a:rPr>
              <a:t>All elements above plus…</a:t>
            </a:r>
          </a:p>
          <a:p>
            <a:pPr marL="742950" lvl="1" indent="-285750">
              <a:spcAft>
                <a:spcPts val="800"/>
              </a:spcAft>
              <a:buFont typeface="Arial Narrow" panose="020B0606020202030204" pitchFamily="34" charset="0"/>
              <a:buChar char="–"/>
              <a:defRPr/>
            </a:pP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(4) passes to a catered VIP Reception in the AFL Champions Club</a:t>
            </a:r>
          </a:p>
          <a:p>
            <a:pPr marL="742950" lvl="1" indent="-285750">
              <a:spcAft>
                <a:spcPts val="800"/>
              </a:spcAft>
              <a:buFont typeface="Arial Narrow" panose="020B0606020202030204" pitchFamily="34" charset="0"/>
              <a:buChar char="–"/>
              <a:defRPr/>
            </a:pP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Event supporter visibility in event paid media &amp; advertising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E50D26-BAA5-64DA-D720-592253330EFB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96" y="1075198"/>
            <a:ext cx="2271303" cy="1287001"/>
          </a:xfrm>
          <a:prstGeom prst="rect">
            <a:avLst/>
          </a:prstGeom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802F5A-DC3A-49F2-A2E0-F98B95F45BFC}"/>
              </a:ext>
            </a:extLst>
          </p:cNvPr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801" y="2056114"/>
            <a:ext cx="1834533" cy="1169921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 descr="Champions Club | West End Events">
            <a:extLst>
              <a:ext uri="{FF2B5EF4-FFF2-40B4-BE49-F238E27FC236}">
                <a16:creationId xmlns:a16="http://schemas.microsoft.com/office/drawing/2014/main" id="{8BD2725D-E292-E907-80A4-81A66A863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372" y="2914272"/>
            <a:ext cx="2128773" cy="1596580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large screen on a field&#10;&#10;AI-generated content may be incorrect.">
            <a:extLst>
              <a:ext uri="{FF2B5EF4-FFF2-40B4-BE49-F238E27FC236}">
                <a16:creationId xmlns:a16="http://schemas.microsoft.com/office/drawing/2014/main" id="{966E065F-34EB-5035-621B-06A48964EC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801" y="4095880"/>
            <a:ext cx="1843038" cy="1686922"/>
          </a:xfrm>
          <a:prstGeom prst="rect">
            <a:avLst/>
          </a:prstGeom>
          <a:noFill/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492B395A-D4C0-36F4-3423-CE5301D970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224" y="5135518"/>
            <a:ext cx="2029725" cy="1372254"/>
          </a:xfrm>
          <a:prstGeom prst="rect">
            <a:avLst/>
          </a:prstGeom>
          <a:ln w="31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149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ign on the side of a road&#10;&#10;Description automatically generated">
            <a:extLst>
              <a:ext uri="{FF2B5EF4-FFF2-40B4-BE49-F238E27FC236}">
                <a16:creationId xmlns:a16="http://schemas.microsoft.com/office/drawing/2014/main" id="{D1DD56F5-3587-4305-94C0-48C0802FC9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66413"/>
          </a:xfrm>
          <a:prstGeom prst="rect">
            <a:avLst/>
          </a:prstGeom>
        </p:spPr>
      </p:pic>
      <p:sp>
        <p:nvSpPr>
          <p:cNvPr id="40964" name="AutoShape 4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C0C0C"/>
              </a:solidFill>
            </a:endParaRPr>
          </a:p>
        </p:txBody>
      </p:sp>
      <p:sp>
        <p:nvSpPr>
          <p:cNvPr id="40966" name="AutoShape 6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C0C0C"/>
              </a:solidFill>
            </a:endParaRPr>
          </a:p>
        </p:txBody>
      </p:sp>
      <p:sp>
        <p:nvSpPr>
          <p:cNvPr id="40968" name="AutoShape 8" descr="data:image/jpeg;base64,/9j/4AAQSkZJRgABAQAAAQABAAD/2wCEAAkGBxAQDhIQEA8PEBUPFxUVGBAUDxQPFBUVFxcWGBQVFBQYHCggGBolGxQUITEhJSkrLi4uFx8zODMsNygtLisBCgoKDg0OFBAQFCwkHRwsLCwsLCssLCwsLCwsLCssLCwsLCwsKywsLCwsLCwrLCwsLCwrKywsLCwsLCwsLCwrLP/AABEIAOcA2wMBIgACEQEDEQH/xAAbAAEAAQUBAAAAAAAAAAAAAAAAAwECBAUGB//EAD8QAAIBAgIGBgcGBQQDAAAAAAABAgMRBAUGEiExQVEiYXGBkaETMkJSscHRI2JygpLhM0OywvAHFFOi0uLx/8QAGAEBAQEBAQAAAAAAAAAAAAAAAAEDAgT/xAAeEQEBAAIDAQEBAQAAAAAAAAAAAQIRAyExQVEiEv/aAAwDAQACEQMRAD8A9xAAAAAAAABZVqxhFylJRS2uTdku1s5LONNoRvHDR13/AMktke5b35BzcpPXW1asYJylKMUt7bSS7WzQZhpjhaV1ByrP7i6PfJ/K55/j8xrV5a1apKfU9iXZFbEYpdMry346vGac15bKVOnTXN3nL5LyNVW0hxk/WxFTsjaH9KNUkSRQZ3K36nniqsvWq1Jds5P4ssKJF8UVElOpJbpSXZJozKGZ4iPq16q/O38TDSL0greYbSjFR3yjUXKUV8VY3GE0ug9lWnKP3ovWXhv+JxyRJFEdzOz69KwePpVVenUjLqvtXat5knmFNtNNNpritjN7l2kdWFlU+1jz3SXfx7xppOT9dkDFwOPp1lenK/OO5rtRlEaAAAAAAAAAAAAAAazO88o4SF5u8n6tNes/ousw9JtI44WOpC0qslsjvUV70voeb4nETqTc6knKUtrkyss+TXUZ2c53WxUr1JWit1NO0V9X1s1gBWFuwqihekEVii9IokXpBVUiRIokXpAVSL0iiRJFBVYovSKJF6QVVIkiikUSJEVfQqShJSi3FrinY6jKc9U7Qq2jLhLcn28mcukXxQdS2PQQc1k+buFqdR3juUuMe3qOkTI2l2qAAoAABZKrFb5RXa0jDxuBctsJv8Lbt3cjT1IOLtJNPrDm3TfyxtNe2u7aYmMzPoS9F69tjkuinzfE1Nxcqf6aOWjspyc6tdylJ3b1drfa2T09G6C3upL8yS8kba4uHH+YxKWT4aO6lF9rcviyuPy+E6M4RhCLa2WiltW1eaMq5W4XUeeRRekZmcYb0dea4PpLsf73MZIrDSqRekUSL4oCsUSJFESRg+T8AokXxRRIkSCqpF6RRIkiiKqkXpFEi9ICsUSJFIovSCqpG6yXMdW1Ob6L3P3ersNOkXpB1Lp2wNXkuN1l6OT2x3PmvqjaEay7AYuKx0IbPWfur58iylKtOKkpRjrcNW4Ns0jrUYzVpJP/ADgSGNmOI9HScuO5drC1oMXCMakoxbaXPzRFcj1hcrFJcrrEVytwJNYaxHcXA1WklC8Y1F7L1X2Pd5/E0SR1uLpa9OUPeXnw8zPyDRaFNKpXtUnvUN8I/wDk/IObhbenNZVkFfEWcY6kH/MlsXct7OpwOiNCG2o5VX+iPgtvmdECNZxyMWhl1Gn6lGnHrUFfxMjUXJeBcA7RVMNTkrShCXU4p/EwcRkGGn/LUHzh0fLcbMBNRyWN0ZnHbSl6Re67Rl9GaeVNxbjJNNb01ZnopiY/L6dZWmtvCS3ori4fjhkiSKMrH5dOhK0tqe6S3P6Mx0gz0qkXpFEiSKCqxRekUSL0gq+jNxkpLY1tNhicznPZHoLqe3xNekSRQWJcPS1pKPN//TpIqysuBq8mo7XN8Ni+ZtSO8YHP6Q4i84wXsq77X+3xOgOLxlfXqTl7zfhw8gmd6W6xXWIrlblZpNYrrEVxcCXWGsR3J6WFqSg5xi2k7bN/gFW6x0+U19ejHnHovu3eVjlLm30dxFpyg/aV12r9vgFxvboAARqAAAAAAAAixNCNSLhNXT/y6OSx+ClRnqvat6lzX1Oxbttew0WdY+lOOpFa7T9ZblztzDjKRpYovSKJEiRWaqRekUSL4oKrFF4SNfpBivR4eVt9Torv3+Vwt6dfl2r6GDi01KKkmuN1e/mZJzmgmM9Jg1BvbRk492+Pxt3HRkaY3cjGzGrqUakuUX4vYjirnVaSVLYZ/ecV53+RyOsVnn6kuVuRaxXWDhJcrci1hrASrbsXE7XBUPR04w5Lb28fM5PJqeviKa5O/gr/ACR2ZGmDX4/KadXauhL3kt/auJop4ephqsZSWyLXSW5rj5HWlJxTVmk0+D2oOrjsjK6TXEqW04KKUVsS2JdRcHQAAAAAGux2b06d0nryXsrh2vgbEiq4eEvWhGXbFMJXKYzMKlV9J2XurYv3IEjp6mT0X7Lj2NoxqmQx9mo12pP4FcXGtLFF6RPmWDeHh6Sco6qaV1d79i2WMOljKUt1SPjb4hz4yEiRIpFF6QVVI5HSfFa9fUW6krfme2XyXcdVi66pU5VH7Kb7XwXiefzm5Nye1t3b62HGd+Ot/wBOsRatVp+/FS74u39x3p5joRV1cfTXvqcf+rl/aj04VpxX+Wj0tl9hDrmv6ZHK3Oo0w/gw/Gv6ZHJ6wc5+pLlbkWsNYOEtxcj1hrAb3RZXrt8ovzaOsOS0Sn9vJc4fNHWkbYeAADsAAAAAAAAAAAAAanSqF8FV6kn4NHmTR6dpRK2CrdaS8WjzOSLGHL6thVlH1ZSj2NoyqWd4iH8zW6pJS895iSRHJFZbZ+YZ1UrU1Tkoram3G6vbhb/NxrCpQFu210WlbHUH963imvmernk+i6vjqH4/gmz1glb8PlaTS6F8Nf3ZxfxXzOLud/n9LXwtVco636dvyPPdYROT1JcXI9YaxWaS5W5HcXA3GjVfVxUOUrx8Vs80juTzGjWcJKS3xaa7Uek4asqkIzjumk/Elbcd+JQARoAAAAAAAAAAAAAOf02rauFUeNScV3K8n8F4nASR1Gm2L160aS3Ult/FL9reJzMkV5+S7qFoskiWSI5IrNE0Wl8kWhG70Lp62Ppfd15f9JL4tHqB5/8A6d0L4ipP3IW/U/8A1PQCV6eKfytnFNNPc014nl+JpOnUlB74Nx8GepHCaZ4T0eIVRbqyv+aNk/K3iIck620dytyO4uVgkuV1iK5W4EmsdbobmN4uhJ7VeUeziu7f3nHXJMPiJU5qcHaUXdMjrHLV29VBgZNmkMTSU47JLZKHFP6GeR6ZdgAAAGnxuZ3rU6UH7cdaXeuiglum4AAUAAAxswxkaNKVSXsrYub4IyJSSV20kuL2HC6R5r6eerF/Zw3fefvfQOcstRpsRVlOcpyd3Jtt9bIJIlaI2jp5kUkRtE0kRyQRDJEbRNJFIUnKSjFXcmkl1t2QR33+n+E1MLKo1trSf6Y7F563idQY2XYVUaNOkt1OKj2tLa+93ZknL2YzUkDUaUYD0+GlZXlT6ceezeu9X8jbgFm5p5BrFbm10ryz/b4htLoVbyjyT9qPc34M01yvLZq6SaxXWIri5US6w1iO41gM7L8fUoVFUpuzW9cGuTXFHf5LndLEx2PVmt9N7+1c0eZaxfTquLUotxa2pp2afUyO8c7i9eBxGVaYzjaOIjrr342Uu9bn5HQTz2lKlrUZa7ezc1Z9aZG8zlXZzmOovRwfSe9+6vqaPL19vT/FH4lk227va3xJcuX29P8AEiuLd114BHVrRgrylGK63YjVIWVqsYRcpNRS3tmoxukVOOymnN890fqzm8fjqlZ3nK9t0VsiuxBxc5GXnudutenTvGn4OXb1dRomiWSI2isbdopIjaJpIjaKiGSI5ImaI5IIiaOg0Hy30mI9LJdGht/O/V8Nr8DRRpuUlGKu5NJJcW9iR6hkWXLDYeNPjvk+cnv+ncR3x47rYAAj0AAA1+eZZHE0JU3se+MuUlu7uHeeWV6Uqc5QmnGUG00+DR7Gcxpjo/6ePpqS+0gtsV7cV/cv25FZcmG+44DWGsR3GsV50usNYi1iusBJcrci1jIwWGlVmoRW/e+CXFsKyMuwcq07LYl60uS+p09OkoxUYqyXAuwuEjSgoR4b3xb4tlzRGsmkUkWwm4yUouzW5kjRHJBUlTH1nvqT8bfAw5tt3bbfN7SSSLGEQyRY0SyRG0ERSRG0TNEckEQtEckTMjkioiaI5IlaNnkGTPE1LyuqcPWlz+6ushJutloXk93/ALmoti2QT58ZfJd52RbCCilGKSSVklsSRcR6McdTQAA6AAAAAHHaW6L698Rh49LfOmva5yj19XH48K0e1nNaSaLQxF6tK0KvHhGf4uT6ysc+PfcecAmxeFnSm4VIOElwa81zXWQlYLqcHKSit8mktttr2bzuMry6NCGqtsn60ub5diOFOu0dzX0sfRTfTgtj96P1RHeGtts0RyRM0RyQaoWiySJWixoIhkiNomkiOSCImiOSJWiySCIWiySJWiOSCIWixkskbnJ9HpVbTq3hDlulL6IElrX5Pk88TPjGC9afyXNne4XDQpQUIRUYx4fN9ZdQoxhFRhFRUdiSJCN8cdAADoAAAAAAAAAAGFmeV0cTDVqwUuUt0o9jOFznQ+vRvKletDkl012x493gejgOMsJk8Uas7NWtw3F1Ko4SUouzi7p9Z6xmeSYfEfxaSb99dGX6lv7zlsw0EmruhVUl7k1qv9S2PwRdsbx2eJ8qzCNenrbpLZKPJ8+xmW0ctSy7G4SopuhUst+qteMlyvG509GqpxUlez4NWa6muYd439WyRG0TSRG0FRSRHJErRHIIiaLGjKp4WpP1YSfYn8TNoZBVl6zjBfqfgvqDVrRyRkYPLatZ9CLt7z2R8ePcdRhMjow2tekfOW7w3GyStuDqYfrU5bkNOlaUvtJri1sXYvmbcAjuTQAAoAAAAAAAAAAAAAAAAAABiY/Ca8br1lu6+oywBy8kT5bRjOpaSurMzs1wn8yK7V8zGyj+L3MrPXbYrLqP/GvNk0MNTjuhBdkUSgjTQAAAAAAAAAAAAAAAAAAAAAAAAAAAAAAAAYFLC6le69WSdup7NgASs8ABQ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C0C0C"/>
              </a:solidFill>
            </a:endParaRPr>
          </a:p>
        </p:txBody>
      </p:sp>
      <p:sp>
        <p:nvSpPr>
          <p:cNvPr id="40970" name="AutoShape 10" descr="http://buildbot.net/img/arrows_3_circular_interlocking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C0C0C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A57F4-42C1-4881-9018-28B2388EFFB4}"/>
              </a:ext>
            </a:extLst>
          </p:cNvPr>
          <p:cNvSpPr/>
          <p:nvPr/>
        </p:nvSpPr>
        <p:spPr>
          <a:xfrm>
            <a:off x="-1" y="5578980"/>
            <a:ext cx="9144001" cy="1347396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5510604"/>
            <a:ext cx="9144000" cy="14157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THANK YOU FOR YOUR TIME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</a:rPr>
              <a:t>For more information, please contact 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</a:rPr>
              <a:t>Sara Carlton @ Sara.Carlton@greenvilledrive.com</a:t>
            </a:r>
          </a:p>
        </p:txBody>
      </p:sp>
    </p:spTree>
    <p:extLst>
      <p:ext uri="{BB962C8B-B14F-4D97-AF65-F5344CB8AC3E}">
        <p14:creationId xmlns:p14="http://schemas.microsoft.com/office/powerpoint/2010/main" val="15690086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Whirlpool Designed to Simplify">
  <a:themeElements>
    <a:clrScheme name="WP Colors 1">
      <a:dk1>
        <a:srgbClr val="0C0C0C"/>
      </a:dk1>
      <a:lt1>
        <a:srgbClr val="FFFFFF"/>
      </a:lt1>
      <a:dk2>
        <a:srgbClr val="333333"/>
      </a:dk2>
      <a:lt2>
        <a:srgbClr val="808080"/>
      </a:lt2>
      <a:accent1>
        <a:srgbClr val="002C5F"/>
      </a:accent1>
      <a:accent2>
        <a:srgbClr val="53682B"/>
      </a:accent2>
      <a:accent3>
        <a:srgbClr val="A2AC00"/>
      </a:accent3>
      <a:accent4>
        <a:srgbClr val="822433"/>
      </a:accent4>
      <a:accent5>
        <a:srgbClr val="AA272F"/>
      </a:accent5>
      <a:accent6>
        <a:srgbClr val="BEB9A6"/>
      </a:accent6>
      <a:hlink>
        <a:srgbClr val="0065BD"/>
      </a:hlink>
      <a:folHlink>
        <a:srgbClr val="EAAB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>
            <a:solidFill>
              <a:schemeClr val="tx2"/>
            </a:solidFill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Whirlpool Designed to Simplify">
  <a:themeElements>
    <a:clrScheme name="WP Colors 1">
      <a:dk1>
        <a:srgbClr val="0C0C0C"/>
      </a:dk1>
      <a:lt1>
        <a:srgbClr val="FFFFFF"/>
      </a:lt1>
      <a:dk2>
        <a:srgbClr val="333333"/>
      </a:dk2>
      <a:lt2>
        <a:srgbClr val="808080"/>
      </a:lt2>
      <a:accent1>
        <a:srgbClr val="002C5F"/>
      </a:accent1>
      <a:accent2>
        <a:srgbClr val="53682B"/>
      </a:accent2>
      <a:accent3>
        <a:srgbClr val="A2AC00"/>
      </a:accent3>
      <a:accent4>
        <a:srgbClr val="822433"/>
      </a:accent4>
      <a:accent5>
        <a:srgbClr val="AA272F"/>
      </a:accent5>
      <a:accent6>
        <a:srgbClr val="BEB9A6"/>
      </a:accent6>
      <a:hlink>
        <a:srgbClr val="0065BD"/>
      </a:hlink>
      <a:folHlink>
        <a:srgbClr val="EAAB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>
            <a:solidFill>
              <a:schemeClr val="tx2"/>
            </a:solidFill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3_Whirlpool Designed to Simplify">
  <a:themeElements>
    <a:clrScheme name="WP Colors 1">
      <a:dk1>
        <a:srgbClr val="0C0C0C"/>
      </a:dk1>
      <a:lt1>
        <a:srgbClr val="FFFFFF"/>
      </a:lt1>
      <a:dk2>
        <a:srgbClr val="333333"/>
      </a:dk2>
      <a:lt2>
        <a:srgbClr val="808080"/>
      </a:lt2>
      <a:accent1>
        <a:srgbClr val="002C5F"/>
      </a:accent1>
      <a:accent2>
        <a:srgbClr val="53682B"/>
      </a:accent2>
      <a:accent3>
        <a:srgbClr val="A2AC00"/>
      </a:accent3>
      <a:accent4>
        <a:srgbClr val="822433"/>
      </a:accent4>
      <a:accent5>
        <a:srgbClr val="AA272F"/>
      </a:accent5>
      <a:accent6>
        <a:srgbClr val="BEB9A6"/>
      </a:accent6>
      <a:hlink>
        <a:srgbClr val="0065BD"/>
      </a:hlink>
      <a:folHlink>
        <a:srgbClr val="EAAB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>
            <a:solidFill>
              <a:schemeClr val="tx2"/>
            </a:solidFill>
            <a:latin typeface="+mn-lt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87704</TotalTime>
  <Words>475</Words>
  <Application>Microsoft Office PowerPoint</Application>
  <PresentationFormat>On-screen Show (4:3)</PresentationFormat>
  <Paragraphs>79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Wingdings</vt:lpstr>
      <vt:lpstr>Whirlpool Designed to Simplify</vt:lpstr>
      <vt:lpstr>1_Whirlpool Designed to Simplify</vt:lpstr>
      <vt:lpstr>3_Whirlpool Designed to Simplify</vt:lpstr>
      <vt:lpstr>PowerPoint Presentation</vt:lpstr>
      <vt:lpstr>What is the Upstate Veterans Alliance?</vt:lpstr>
      <vt:lpstr>Upstate salute Overview</vt:lpstr>
      <vt:lpstr>Upstate salute Artist Overview</vt:lpstr>
      <vt:lpstr>PowerPoint Presentation</vt:lpstr>
      <vt:lpstr>Event sponsorship: strategic overview</vt:lpstr>
      <vt:lpstr>Event sponsorship: Elements available</vt:lpstr>
      <vt:lpstr>Event sponsorship: Packages available</vt:lpstr>
      <vt:lpstr>PowerPoint Presentation</vt:lpstr>
    </vt:vector>
  </TitlesOfParts>
  <Company>Whirlpool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Julie A White</dc:creator>
  <cp:lastModifiedBy>Jeff Brown</cp:lastModifiedBy>
  <cp:revision>5543</cp:revision>
  <cp:lastPrinted>2025-05-08T20:22:47Z</cp:lastPrinted>
  <dcterms:created xsi:type="dcterms:W3CDTF">2012-09-25T11:49:09Z</dcterms:created>
  <dcterms:modified xsi:type="dcterms:W3CDTF">2026-09-18T16:35:50Z</dcterms:modified>
</cp:coreProperties>
</file>